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theme/themeOverride1.xml" ContentType="application/vnd.openxmlformats-officedocument.themeOverr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theme/themeOverride2.xml" ContentType="application/vnd.openxmlformats-officedocument.themeOverr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59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30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82A37-D6B6-8749-B013-35FA76ADD2FD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E90C1-1A06-634A-A4D8-3FD93B7C1B6E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theory,</a:t>
            </a:r>
            <a:r>
              <a:rPr lang="en-US" baseline="0" dirty="0" smtClean="0"/>
              <a:t> the DFS execution is slightly altered because of the fact that all the children of a node are put on the queue and then other empty threads are given a chance to actually steal work from them. Note that this is not how its depicted here in this picture.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baseline="0" dirty="0" smtClean="0"/>
              <a:t>What is labeled is the order of completion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table shows the tasks in the queue. A will complete last, but is taken off the queue regardless.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E105C-9094-5A43-B610-4FBA943C21B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/>
        </p:nvSpPr>
        <p:spPr>
          <a:xfrm>
            <a:off x="904875" y="2159901"/>
            <a:ext cx="7315200" cy="2285099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32"/>
          <p:cNvSpPr/>
          <p:nvPr/>
        </p:nvSpPr>
        <p:spPr>
          <a:xfrm>
            <a:off x="914400" y="4648200"/>
            <a:ext cx="7315200" cy="15240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6" name="Rectangle 21"/>
          <p:cNvSpPr/>
          <p:nvPr/>
        </p:nvSpPr>
        <p:spPr>
          <a:xfrm>
            <a:off x="904875" y="2159901"/>
            <a:ext cx="228600" cy="2285099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7" name="Rectangle 31"/>
          <p:cNvSpPr/>
          <p:nvPr/>
        </p:nvSpPr>
        <p:spPr>
          <a:xfrm>
            <a:off x="914400" y="4648200"/>
            <a:ext cx="228600" cy="15240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625091"/>
            <a:ext cx="6858000" cy="1769108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4813300"/>
            <a:ext cx="6858000" cy="1185333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11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pic>
        <p:nvPicPr>
          <p:cNvPr id="14" name="Picture 13" descr="IU_PrvTchInst.H.CMYK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3"/>
          <p:cNvSpPr>
            <a:spLocks noChangeShapeType="1"/>
          </p:cNvSpPr>
          <p:nvPr/>
        </p:nvSpPr>
        <p:spPr bwMode="auto">
          <a:xfrm rot="5400000">
            <a:off x="3630613" y="3201988"/>
            <a:ext cx="585152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356351"/>
            <a:ext cx="1466850" cy="365125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914400" y="2819400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5" name="Rectangle 7"/>
          <p:cNvSpPr/>
          <p:nvPr/>
        </p:nvSpPr>
        <p:spPr>
          <a:xfrm>
            <a:off x="914400" y="2819400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977" y="6354763"/>
            <a:ext cx="1520825" cy="366712"/>
          </a:xfrm>
        </p:spPr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2" y="1295400"/>
            <a:ext cx="4041775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1"/>
            <a:ext cx="8229600" cy="79395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9"/>
          <p:cNvSpPr>
            <a:spLocks noChangeShapeType="1"/>
          </p:cNvSpPr>
          <p:nvPr/>
        </p:nvSpPr>
        <p:spPr bwMode="auto">
          <a:xfrm rot="5400000">
            <a:off x="3160713" y="3324227"/>
            <a:ext cx="603567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2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/>
          <p:nvPr/>
        </p:nvSpPr>
        <p:spPr>
          <a:xfrm>
            <a:off x="457202" y="500063"/>
            <a:ext cx="182563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>
              <a:defRPr/>
            </a:pPr>
            <a:endParaRPr lang="en-US" dirty="0">
              <a:solidFill>
                <a:srgbClr val="FFFFFF"/>
              </a:solidFill>
              <a:ea typeface="ＭＳ Ｐゴシック" pitchFamily="64" charset="-128"/>
              <a:cs typeface="ＭＳ Ｐゴシック" pitchFamily="6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219200"/>
            <a:ext cx="8229600" cy="4910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10400" y="6356351"/>
            <a:ext cx="10731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4763F42E-B857-1D45-AC07-48EB07E54E07}" type="datetimeFigureOut">
              <a:rPr lang="en-US" smtClean="0"/>
              <a:t>11/16/09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276600" y="6356351"/>
            <a:ext cx="3651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083550" y="6356351"/>
            <a:ext cx="60325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EB8F49FD-6A45-E848-A9F4-14839FEAD58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 descr="IU_PrvTchInst.H.CMYK.ti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" y="6289675"/>
            <a:ext cx="2286000" cy="4381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accent1"/>
          </a:solidFill>
          <a:latin typeface="+mj-lt"/>
          <a:ea typeface="ＭＳ Ｐゴシック" pitchFamily="-88" charset="-128"/>
          <a:cs typeface="ＭＳ Ｐゴシック" pitchFamily="-88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accent1"/>
          </a:solidFill>
          <a:latin typeface="Arial" charset="0"/>
          <a:ea typeface="ＭＳ Ｐゴシック" pitchFamily="-88" charset="-128"/>
          <a:cs typeface="ＭＳ Ｐゴシック" pitchFamily="-8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273050" indent="-273050" algn="l" rtl="0" eaLnBrk="1" fontAlgn="base" hangingPunct="1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Arial"/>
        <a:buChar char="•"/>
        <a:defRPr sz="2600" kern="1200">
          <a:solidFill>
            <a:schemeClr val="tx1"/>
          </a:solidFill>
          <a:latin typeface="+mn-lt"/>
          <a:ea typeface="ＭＳ Ｐゴシック" pitchFamily="-88" charset="-128"/>
          <a:cs typeface="ＭＳ Ｐゴシック" pitchFamily="-88" charset="-128"/>
        </a:defRPr>
      </a:lvl1pPr>
      <a:lvl2pPr marL="547688" indent="-273050" algn="l" rtl="0" eaLnBrk="1" fontAlgn="base" hangingPunct="1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Arial"/>
        <a:buChar char="•"/>
        <a:defRPr sz="2300" kern="1200">
          <a:solidFill>
            <a:schemeClr val="tx2"/>
          </a:solidFill>
          <a:latin typeface="+mn-lt"/>
          <a:ea typeface="ＭＳ Ｐゴシック" pitchFamily="-88" charset="-128"/>
          <a:cs typeface="+mn-cs"/>
        </a:defRPr>
      </a:lvl2pPr>
      <a:lvl3pPr marL="822325" indent="-228600" algn="l" rtl="0" eaLnBrk="1" fontAlgn="base" hangingPunct="1">
        <a:spcBef>
          <a:spcPts val="500"/>
        </a:spcBef>
        <a:spcAft>
          <a:spcPct val="0"/>
        </a:spcAft>
        <a:buClr>
          <a:srgbClr val="BCBCBC"/>
        </a:buClr>
        <a:buSzPct val="76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3pPr>
      <a:lvl4pPr marL="1096963" indent="-228600" algn="l" rtl="0" eaLnBrk="1" fontAlgn="base" hangingPunct="1">
        <a:spcBef>
          <a:spcPts val="400"/>
        </a:spcBef>
        <a:spcAft>
          <a:spcPct val="0"/>
        </a:spcAft>
        <a:buClr>
          <a:srgbClr val="8BA2B4"/>
        </a:buClr>
        <a:buSzPct val="70000"/>
        <a:buFont typeface="Arial"/>
        <a:buChar char="•"/>
        <a:defRPr sz="20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4pPr>
      <a:lvl5pPr marL="13716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Arial"/>
        <a:buChar char="•"/>
        <a:defRPr sz="1600" kern="1200">
          <a:solidFill>
            <a:schemeClr val="tx1"/>
          </a:solidFill>
          <a:latin typeface="+mn-lt"/>
          <a:ea typeface="ＭＳ Ｐゴシック" pitchFamily="-88" charset="-128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PFunc: Modern Task Parallelism For Modern High Performance Computing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Prabhanjan Kambadur, </a:t>
            </a:r>
          </a:p>
          <a:p>
            <a:r>
              <a:rPr lang="en-US" dirty="0" smtClean="0"/>
              <a:t>Open Systems Lab, Indiana University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Nested types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405463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867"/>
                <a:gridCol w="66717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Attribute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affinity, priority, 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Group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Attached</a:t>
                      </a:r>
                      <a:r>
                        <a:rPr lang="en-US" baseline="0" dirty="0" smtClean="0"/>
                        <a:t> to each task. Used for SPMD-style programming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Task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Handle to a spawned task. Used for status checks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Taskmgr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Represents </a:t>
                      </a:r>
                      <a:r>
                        <a:rPr lang="en-US" dirty="0" err="1" smtClean="0"/>
                        <a:t>PFunc’s</a:t>
                      </a:r>
                      <a:r>
                        <a:rPr lang="en-US" dirty="0" smtClean="0"/>
                        <a:t> runtime. Encapsulates threads</a:t>
                      </a:r>
                      <a:r>
                        <a:rPr lang="en-US" baseline="0" dirty="0" smtClean="0"/>
                        <a:t> and queues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07315" y="3700896"/>
            <a:ext cx="53099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my_pfunc::attribute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my_attr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my_pfunc::group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my_group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my_pfunc::task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my_task</a:t>
            </a:r>
            <a:r>
              <a:rPr lang="en-US" dirty="0" smtClean="0">
                <a:latin typeface="Monaco"/>
                <a:cs typeface="Monaco"/>
              </a:rPr>
              <a:t>;</a:t>
            </a: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my_pfunc::taskmgr</a:t>
            </a:r>
            <a:r>
              <a:rPr lang="en-US" dirty="0" smtClean="0">
                <a:latin typeface="Monaco"/>
                <a:cs typeface="Monaco"/>
              </a:rPr>
              <a:t> my_taskmgr;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8" y="118539"/>
            <a:ext cx="8229600" cy="668867"/>
          </a:xfrm>
        </p:spPr>
        <p:txBody>
          <a:bodyPr/>
          <a:lstStyle/>
          <a:p>
            <a:r>
              <a:rPr lang="en-US" dirty="0" smtClean="0"/>
              <a:t>Fibonacci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26260" y="1154542"/>
            <a:ext cx="6756765" cy="5047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Monaco"/>
                <a:cs typeface="Monaco"/>
              </a:rPr>
              <a:t>my_taskmgr gbl_taskmgr;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b="1" dirty="0" err="1" smtClean="0">
                <a:latin typeface="Monaco"/>
                <a:cs typeface="Monaco"/>
              </a:rPr>
              <a:t>struct</a:t>
            </a:r>
            <a:r>
              <a:rPr lang="en-US" sz="1400" b="1" dirty="0" smtClean="0">
                <a:latin typeface="Monaco"/>
                <a:cs typeface="Monaco"/>
              </a:rPr>
              <a:t> </a:t>
            </a:r>
            <a:r>
              <a:rPr lang="en-US" sz="1400" dirty="0" err="1" smtClean="0">
                <a:latin typeface="Monaco"/>
                <a:cs typeface="Monaco"/>
              </a:rPr>
              <a:t>fibonacci</a:t>
            </a:r>
            <a:r>
              <a:rPr lang="en-US" sz="1400" dirty="0" smtClean="0">
                <a:latin typeface="Monaco"/>
                <a:cs typeface="Monaco"/>
              </a:rPr>
              <a:t> {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dirty="0" err="1" smtClean="0">
                <a:latin typeface="Monaco"/>
                <a:cs typeface="Monaco"/>
              </a:rPr>
              <a:t>fibonacci</a:t>
            </a:r>
            <a:r>
              <a:rPr lang="en-US" sz="1400" dirty="0" smtClean="0">
                <a:latin typeface="Monaco"/>
                <a:cs typeface="Monaco"/>
              </a:rPr>
              <a:t> (const int&amp; n) : </a:t>
            </a:r>
            <a:r>
              <a:rPr lang="en-US" sz="1400" dirty="0" err="1" smtClean="0">
                <a:latin typeface="Monaco"/>
                <a:cs typeface="Monaco"/>
              </a:rPr>
              <a:t>n(n</a:t>
            </a:r>
            <a:r>
              <a:rPr lang="en-US" sz="1400" dirty="0" smtClean="0">
                <a:latin typeface="Monaco"/>
                <a:cs typeface="Monaco"/>
              </a:rPr>
              <a:t>), fib_n(0) {}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err="1" smtClean="0">
                <a:latin typeface="Monaco"/>
                <a:cs typeface="Monaco"/>
              </a:rPr>
              <a:t>get_number</a:t>
            </a:r>
            <a:r>
              <a:rPr lang="en-US" sz="1400" dirty="0" smtClean="0">
                <a:latin typeface="Monaco"/>
                <a:cs typeface="Monaco"/>
              </a:rPr>
              <a:t> () </a:t>
            </a:r>
            <a:r>
              <a:rPr lang="en-US" sz="1400" b="1" dirty="0" smtClean="0">
                <a:latin typeface="Monaco"/>
                <a:cs typeface="Monaco"/>
              </a:rPr>
              <a:t>const </a:t>
            </a:r>
            <a:r>
              <a:rPr lang="en-US" sz="1400" dirty="0" smtClean="0">
                <a:latin typeface="Monaco"/>
                <a:cs typeface="Monaco"/>
              </a:rPr>
              <a:t>{ </a:t>
            </a:r>
            <a:r>
              <a:rPr lang="en-US" sz="1400" b="1" dirty="0" smtClean="0">
                <a:latin typeface="Monaco"/>
                <a:cs typeface="Monaco"/>
              </a:rPr>
              <a:t>return </a:t>
            </a:r>
            <a:r>
              <a:rPr lang="en-US" sz="1400" dirty="0" smtClean="0">
                <a:latin typeface="Monaco"/>
                <a:cs typeface="Monaco"/>
              </a:rPr>
              <a:t>fib_n; } 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void </a:t>
            </a:r>
            <a:r>
              <a:rPr lang="en-US" sz="1400" dirty="0" smtClean="0">
                <a:latin typeface="Monaco"/>
                <a:cs typeface="Monaco"/>
              </a:rPr>
              <a:t>operator () (</a:t>
            </a:r>
            <a:r>
              <a:rPr lang="en-US" sz="1400" b="1" dirty="0" smtClean="0">
                <a:latin typeface="Monaco"/>
                <a:cs typeface="Monaco"/>
              </a:rPr>
              <a:t>void</a:t>
            </a:r>
            <a:r>
              <a:rPr lang="en-US" sz="1400" dirty="0" smtClean="0">
                <a:latin typeface="Monaco"/>
                <a:cs typeface="Monaco"/>
              </a:rPr>
              <a:t>) {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if </a:t>
            </a:r>
            <a:r>
              <a:rPr lang="en-US" sz="1400" dirty="0" smtClean="0">
                <a:latin typeface="Monaco"/>
                <a:cs typeface="Monaco"/>
              </a:rPr>
              <a:t>(0 == n || 1 == n) fib_n = n;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</a:t>
            </a:r>
            <a:r>
              <a:rPr lang="en-US" sz="1400" b="1" dirty="0" smtClean="0">
                <a:latin typeface="Monaco"/>
                <a:cs typeface="Monaco"/>
              </a:rPr>
              <a:t>else </a:t>
            </a:r>
            <a:r>
              <a:rPr lang="en-US" sz="1400" dirty="0" smtClean="0">
                <a:latin typeface="Monaco"/>
                <a:cs typeface="Monaco"/>
              </a:rPr>
              <a:t>{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task tsk;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attribute nested_attr;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err="1" smtClean="0">
                <a:latin typeface="Monaco"/>
                <a:cs typeface="Monaco"/>
              </a:rPr>
              <a:t>fibonacci</a:t>
            </a:r>
            <a:r>
              <a:rPr lang="en-US" sz="1400" dirty="0" smtClean="0">
                <a:latin typeface="Monaco"/>
                <a:cs typeface="Monaco"/>
              </a:rPr>
              <a:t> fib_n_1 (n−1);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err="1" smtClean="0">
                <a:latin typeface="Monaco"/>
                <a:cs typeface="Monaco"/>
              </a:rPr>
              <a:t>fibonacci</a:t>
            </a:r>
            <a:r>
              <a:rPr lang="en-US" sz="1400" dirty="0" smtClean="0">
                <a:latin typeface="Monaco"/>
                <a:cs typeface="Monaco"/>
              </a:rPr>
              <a:t> fib_n_2 (n−2);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</a:t>
            </a:r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pfunc::spawn (∗gbl_taskmgr, tsk, nested_attr, fib_n_1);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</a:t>
            </a:r>
            <a:r>
              <a:rPr lang="en-US" sz="1400" dirty="0" smtClean="0">
                <a:solidFill>
                  <a:srgbClr val="008000"/>
                </a:solidFill>
                <a:latin typeface="Monaco"/>
                <a:cs typeface="Monaco"/>
              </a:rPr>
              <a:t>fib_n_2(); </a:t>
            </a:r>
          </a:p>
          <a:p>
            <a:r>
              <a:rPr lang="en-US" sz="1400" dirty="0" smtClean="0">
                <a:solidFill>
                  <a:srgbClr val="0000FF"/>
                </a:solidFill>
                <a:latin typeface="Monaco"/>
                <a:cs typeface="Monaco"/>
              </a:rPr>
              <a:t>      pfunc::wait (∗gbl_taskmgr, tsk); </a:t>
            </a:r>
          </a:p>
          <a:p>
            <a:r>
              <a:rPr lang="en-US" sz="1400" dirty="0" smtClean="0">
                <a:latin typeface="Monaco"/>
                <a:cs typeface="Monaco"/>
              </a:rPr>
              <a:t>      fib_n = fib_n_1.get_number () + fib_n_2.get_number ();</a:t>
            </a:r>
          </a:p>
          <a:p>
            <a:r>
              <a:rPr lang="en-US" sz="1400" dirty="0" smtClean="0">
                <a:latin typeface="Monaco"/>
                <a:cs typeface="Monaco"/>
              </a:rPr>
              <a:t>    }</a:t>
            </a:r>
          </a:p>
          <a:p>
            <a:r>
              <a:rPr lang="en-US" sz="1400" dirty="0" smtClean="0">
                <a:latin typeface="Monaco"/>
                <a:cs typeface="Monaco"/>
              </a:rPr>
              <a:t>  }</a:t>
            </a:r>
          </a:p>
          <a:p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private</a:t>
            </a:r>
            <a:r>
              <a:rPr lang="en-US" sz="1400" dirty="0" smtClean="0">
                <a:latin typeface="Monaco"/>
                <a:cs typeface="Monaco"/>
              </a:rPr>
              <a:t>:</a:t>
            </a:r>
          </a:p>
          <a:p>
            <a:r>
              <a:rPr lang="en-US" sz="1400" dirty="0" smtClean="0">
                <a:latin typeface="Monaco"/>
                <a:cs typeface="Monaco"/>
              </a:rPr>
              <a:t>  </a:t>
            </a:r>
            <a:r>
              <a:rPr lang="en-US" sz="1400" b="1" dirty="0" smtClean="0">
                <a:latin typeface="Monaco"/>
                <a:cs typeface="Monaco"/>
              </a:rPr>
              <a:t>int </a:t>
            </a:r>
            <a:r>
              <a:rPr lang="en-US" sz="1400" dirty="0" smtClean="0">
                <a:latin typeface="Monaco"/>
                <a:cs typeface="Monaco"/>
              </a:rPr>
              <a:t>fib_n; </a:t>
            </a:r>
            <a:r>
              <a:rPr lang="en-US" sz="1400" b="1" dirty="0" smtClean="0">
                <a:latin typeface="Monaco"/>
                <a:cs typeface="Monaco"/>
              </a:rPr>
              <a:t>const int </a:t>
            </a:r>
            <a:r>
              <a:rPr lang="en-US" sz="1400" dirty="0" smtClean="0">
                <a:latin typeface="Monaco"/>
                <a:cs typeface="Monaco"/>
              </a:rPr>
              <a:t>n;</a:t>
            </a:r>
            <a:endParaRPr lang="en-US" sz="1400" dirty="0" smtClean="0">
              <a:latin typeface="Monaco"/>
              <a:cs typeface="Monaco"/>
            </a:endParaRPr>
          </a:p>
          <a:p>
            <a:r>
              <a:rPr lang="en-US" sz="1400" dirty="0" smtClean="0">
                <a:latin typeface="Monaco"/>
                <a:cs typeface="Monaco"/>
              </a:rPr>
              <a:t>}; </a:t>
            </a:r>
            <a:endParaRPr lang="en-US" sz="1400" dirty="0" smtClean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Need for another task parallel solution</a:t>
            </a:r>
          </a:p>
          <a:p>
            <a:r>
              <a:rPr lang="en-US" dirty="0" smtClean="0"/>
              <a:t>PFunc, a library-based solution for task parallelism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Parallelize a wide-variety of applications</a:t>
            </a:r>
          </a:p>
          <a:p>
            <a:pPr lvl="1"/>
            <a:r>
              <a:rPr lang="en-US" dirty="0" smtClean="0"/>
              <a:t>Traditional HPC, Informatics, mainstream</a:t>
            </a:r>
          </a:p>
          <a:p>
            <a:r>
              <a:rPr lang="en-US" dirty="0" smtClean="0"/>
              <a:t>Parallelize for modern architectures</a:t>
            </a:r>
          </a:p>
          <a:p>
            <a:pPr lvl="1"/>
            <a:r>
              <a:rPr lang="en-US" dirty="0" smtClean="0"/>
              <a:t>Multi-core, many-core and GPGPUs</a:t>
            </a:r>
          </a:p>
          <a:p>
            <a:r>
              <a:rPr lang="en-US" dirty="0" smtClean="0"/>
              <a:t>Enable user-driven optimizations</a:t>
            </a:r>
          </a:p>
          <a:p>
            <a:pPr lvl="1"/>
            <a:r>
              <a:rPr lang="en-US" dirty="0" smtClean="0"/>
              <a:t>Fine tune application performance</a:t>
            </a:r>
          </a:p>
          <a:p>
            <a:pPr lvl="1"/>
            <a:r>
              <a:rPr lang="en-US" dirty="0" smtClean="0"/>
              <a:t>No runtime penalties</a:t>
            </a:r>
          </a:p>
          <a:p>
            <a:r>
              <a:rPr lang="en-US" dirty="0" smtClean="0"/>
              <a:t>Mix SPMD-style programming with tasks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parallelism and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Program broken down into smaller tasks</a:t>
            </a:r>
          </a:p>
          <a:p>
            <a:r>
              <a:rPr lang="en-US" dirty="0" smtClean="0"/>
              <a:t>Independent tasks are executed in parallel</a:t>
            </a:r>
          </a:p>
          <a:p>
            <a:r>
              <a:rPr lang="en-US" dirty="0" smtClean="0"/>
              <a:t>Generic model of parallelism</a:t>
            </a:r>
          </a:p>
          <a:p>
            <a:pPr lvl="1"/>
            <a:r>
              <a:rPr lang="en-US" dirty="0" smtClean="0"/>
              <a:t>Subsumes data parallelism and SPMD parallelism</a:t>
            </a:r>
          </a:p>
          <a:p>
            <a:r>
              <a:rPr lang="en-US" dirty="0" smtClean="0"/>
              <a:t>Cilk is the most successful implementation</a:t>
            </a:r>
          </a:p>
          <a:p>
            <a:pPr lvl="1"/>
            <a:r>
              <a:rPr lang="en-US" dirty="0" smtClean="0"/>
              <a:t>Leiserson et al</a:t>
            </a:r>
          </a:p>
          <a:p>
            <a:pPr lvl="1"/>
            <a:r>
              <a:rPr lang="en-US" dirty="0" smtClean="0"/>
              <a:t>Base language C and C++</a:t>
            </a:r>
          </a:p>
          <a:p>
            <a:pPr lvl="1"/>
            <a:r>
              <a:rPr lang="en-US" dirty="0" smtClean="0"/>
              <a:t>Work-stealing scheduler</a:t>
            </a:r>
          </a:p>
          <a:p>
            <a:pPr lvl="1"/>
            <a:r>
              <a:rPr lang="en-US" dirty="0" smtClean="0"/>
              <a:t>Guaranteed bounds and space and time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406410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cxnSp>
        <p:nvCxnSpPr>
          <p:cNvPr id="58" name="Straight Connector 57"/>
          <p:cNvCxnSpPr/>
          <p:nvPr/>
        </p:nvCxnSpPr>
        <p:spPr>
          <a:xfrm>
            <a:off x="953424" y="2284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966432" y="305689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963952" y="393732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963952" y="4835749"/>
            <a:ext cx="7356437" cy="1588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40"/>
          <p:cNvGrpSpPr/>
          <p:nvPr/>
        </p:nvGrpSpPr>
        <p:grpSpPr>
          <a:xfrm>
            <a:off x="914400" y="1520192"/>
            <a:ext cx="6242978" cy="3088461"/>
            <a:chOff x="914400" y="1520192"/>
            <a:chExt cx="6242978" cy="3088461"/>
          </a:xfrm>
        </p:grpSpPr>
        <p:sp>
          <p:nvSpPr>
            <p:cNvPr id="48" name="TextBox 47"/>
            <p:cNvSpPr txBox="1"/>
            <p:nvPr/>
          </p:nvSpPr>
          <p:spPr>
            <a:xfrm>
              <a:off x="3734493" y="167408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999413" y="4239321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971426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9382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345923" y="251176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332959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637854" y="4239321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761266" y="4222388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14400" y="1520192"/>
              <a:ext cx="26392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discovery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" name="Group 43"/>
          <p:cNvGrpSpPr/>
          <p:nvPr/>
        </p:nvGrpSpPr>
        <p:grpSpPr>
          <a:xfrm>
            <a:off x="916664" y="1503356"/>
            <a:ext cx="6204987" cy="3105394"/>
            <a:chOff x="914400" y="1520192"/>
            <a:chExt cx="6204987" cy="3105394"/>
          </a:xfrm>
        </p:grpSpPr>
        <p:sp>
          <p:nvSpPr>
            <p:cNvPr id="45" name="TextBox 44"/>
            <p:cNvSpPr txBox="1"/>
            <p:nvPr/>
          </p:nvSpPr>
          <p:spPr>
            <a:xfrm>
              <a:off x="3734493" y="1674080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11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17725" y="2444956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428020" y="330558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999413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954493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293829" y="339791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345923" y="2511766"/>
              <a:ext cx="396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238910" y="3397910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6332959" y="3414843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705586" y="4256254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6828998" y="4239321"/>
              <a:ext cx="290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14400" y="1520192"/>
              <a:ext cx="29033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FF0000"/>
                  </a:solidFill>
                </a:rPr>
                <a:t>Order of completion</a:t>
              </a:r>
              <a:endParaRPr lang="en-US" sz="2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2042233" y="5185274"/>
            <a:ext cx="5224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Depth-first discovery, post-order finish</a:t>
            </a:r>
            <a:endParaRPr lang="en-US" sz="2800" dirty="0">
              <a:solidFill>
                <a:srgbClr val="FF0000"/>
              </a:solidFill>
            </a:endParaRPr>
          </a:p>
        </p:txBody>
      </p:sp>
      <p:grpSp>
        <p:nvGrpSpPr>
          <p:cNvPr id="11" name="Group 80"/>
          <p:cNvGrpSpPr/>
          <p:nvPr/>
        </p:nvGrpSpPr>
        <p:grpSpPr>
          <a:xfrm>
            <a:off x="2310182" y="1629181"/>
            <a:ext cx="4451084" cy="3056922"/>
            <a:chOff x="2310182" y="1629181"/>
            <a:chExt cx="4451084" cy="3056922"/>
          </a:xfrm>
        </p:grpSpPr>
        <p:cxnSp>
          <p:nvCxnSpPr>
            <p:cNvPr id="22" name="Straight Arrow Connector 21"/>
            <p:cNvCxnSpPr>
              <a:stCxn id="4" idx="5"/>
              <a:endCxn id="6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5" idx="3"/>
              <a:endCxn id="7" idx="0"/>
            </p:cNvCxnSpPr>
            <p:nvPr/>
          </p:nvCxnSpPr>
          <p:spPr>
            <a:xfrm rot="5400000">
              <a:off x="3210895" y="2749917"/>
              <a:ext cx="375169" cy="63753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8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6" idx="4"/>
              <a:endCxn id="16" idx="0"/>
            </p:cNvCxnSpPr>
            <p:nvPr/>
          </p:nvCxnSpPr>
          <p:spPr>
            <a:xfrm rot="5400000">
              <a:off x="4827017" y="3093983"/>
              <a:ext cx="312374" cy="3626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6" idx="5"/>
              <a:endCxn id="17" idx="0"/>
            </p:cNvCxnSpPr>
            <p:nvPr/>
          </p:nvCxnSpPr>
          <p:spPr>
            <a:xfrm rot="16200000" flipH="1">
              <a:off x="5365884" y="2761811"/>
              <a:ext cx="400298" cy="63887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7" idx="3"/>
              <a:endCxn id="9" idx="0"/>
            </p:cNvCxnSpPr>
            <p:nvPr/>
          </p:nvCxnSpPr>
          <p:spPr>
            <a:xfrm rot="5400000">
              <a:off x="2491289" y="3874223"/>
              <a:ext cx="482717" cy="11909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7" idx="5"/>
              <a:endCxn id="10" idx="0"/>
            </p:cNvCxnSpPr>
            <p:nvPr/>
          </p:nvCxnSpPr>
          <p:spPr>
            <a:xfrm rot="16200000" flipH="1">
              <a:off x="3219909" y="3839731"/>
              <a:ext cx="482717" cy="18807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79"/>
            <p:cNvGrpSpPr/>
            <p:nvPr/>
          </p:nvGrpSpPr>
          <p:grpSpPr>
            <a:xfrm>
              <a:off x="2310182" y="1629181"/>
              <a:ext cx="4451084" cy="3056922"/>
              <a:chOff x="2310182" y="1629181"/>
              <a:chExt cx="4451084" cy="3056922"/>
            </a:xfrm>
          </p:grpSpPr>
          <p:sp>
            <p:nvSpPr>
              <p:cNvPr id="4" name="Oval 3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</a:t>
                </a:r>
                <a:endParaRPr lang="en-US" dirty="0"/>
              </a:p>
            </p:txBody>
          </p:sp>
          <p:sp>
            <p:nvSpPr>
              <p:cNvPr id="5" name="Oval 4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n-1</a:t>
                </a:r>
                <a:endParaRPr lang="en-US" sz="1600" dirty="0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2673100" y="3256268"/>
                <a:ext cx="813223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n-2</a:t>
                </a:r>
                <a:endParaRPr lang="en-US" sz="1600" dirty="0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n-3</a:t>
                </a:r>
                <a:endParaRPr lang="en-US" dirty="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3153855" y="4175129"/>
                <a:ext cx="80290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n-4</a:t>
                </a:r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4584219" y="3268303"/>
                <a:ext cx="761704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n-3</a:t>
                </a:r>
                <a:endParaRPr lang="en-US" sz="1600" dirty="0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5501480" y="3281397"/>
                <a:ext cx="76798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/>
                  <a:t>n-4</a:t>
                </a:r>
                <a:endParaRPr lang="en-US" sz="1600" dirty="0"/>
              </a:p>
            </p:txBody>
          </p:sp>
          <p:cxnSp>
            <p:nvCxnSpPr>
              <p:cNvPr id="19" name="Straight Arrow Connector 18"/>
              <p:cNvCxnSpPr>
                <a:stCxn id="4" idx="3"/>
                <a:endCxn id="5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Oval 61"/>
              <p:cNvSpPr/>
              <p:nvPr/>
            </p:nvSpPr>
            <p:spPr>
              <a:xfrm>
                <a:off x="5033967" y="4188119"/>
                <a:ext cx="799982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n-5</a:t>
                </a:r>
                <a:endParaRPr lang="en-US" dirty="0"/>
              </a:p>
            </p:txBody>
          </p:sp>
          <p:cxnSp>
            <p:nvCxnSpPr>
              <p:cNvPr id="64" name="Straight Arrow Connector 63"/>
              <p:cNvCxnSpPr>
                <a:stCxn id="17" idx="3"/>
                <a:endCxn id="62" idx="0"/>
              </p:cNvCxnSpPr>
              <p:nvPr/>
            </p:nvCxnSpPr>
            <p:spPr>
              <a:xfrm rot="5400000">
                <a:off x="5288664" y="3862835"/>
                <a:ext cx="470578" cy="17999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>
                <a:stCxn id="17" idx="5"/>
                <a:endCxn id="130" idx="0"/>
              </p:cNvCxnSpPr>
              <p:nvPr/>
            </p:nvCxnSpPr>
            <p:spPr>
              <a:xfrm rot="16200000" flipH="1">
                <a:off x="6026734" y="3847798"/>
                <a:ext cx="452756" cy="19224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Oval 129"/>
              <p:cNvSpPr/>
              <p:nvPr/>
            </p:nvSpPr>
            <p:spPr>
              <a:xfrm>
                <a:off x="5937200" y="4170297"/>
                <a:ext cx="824066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n-6</a:t>
                </a:r>
                <a:endParaRPr lang="en-US" dirty="0"/>
              </a:p>
            </p:txBody>
          </p:sp>
        </p:grpSp>
      </p:grpSp>
      <p:sp>
        <p:nvSpPr>
          <p:cNvPr id="83" name="TextBox 82"/>
          <p:cNvSpPr txBox="1"/>
          <p:nvPr/>
        </p:nvSpPr>
        <p:spPr>
          <a:xfrm>
            <a:off x="6069038" y="1464081"/>
            <a:ext cx="1475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1 Thread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372544" y="309782"/>
            <a:ext cx="7772400" cy="844525"/>
          </a:xfrm>
        </p:spPr>
        <p:txBody>
          <a:bodyPr/>
          <a:lstStyle/>
          <a:p>
            <a:r>
              <a:rPr lang="en-US" dirty="0" smtClean="0"/>
              <a:t>Cilk-style parallelization</a:t>
            </a:r>
            <a:endParaRPr lang="en-US" dirty="0"/>
          </a:p>
        </p:txBody>
      </p:sp>
      <p:graphicFrame>
        <p:nvGraphicFramePr>
          <p:cNvPr id="74" name="Table 73"/>
          <p:cNvGraphicFramePr>
            <a:graphicFrameLocks noGrp="1"/>
          </p:cNvGraphicFramePr>
          <p:nvPr/>
        </p:nvGraphicFramePr>
        <p:xfrm>
          <a:off x="5871564" y="192192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5" name="Table 74"/>
          <p:cNvGraphicFramePr>
            <a:graphicFrameLocks noGrp="1"/>
          </p:cNvGraphicFramePr>
          <p:nvPr/>
        </p:nvGraphicFramePr>
        <p:xfrm>
          <a:off x="5871564" y="1933502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6" name="Table 75"/>
          <p:cNvGraphicFramePr>
            <a:graphicFrameLocks noGrp="1"/>
          </p:cNvGraphicFramePr>
          <p:nvPr/>
        </p:nvGraphicFramePr>
        <p:xfrm>
          <a:off x="5871564" y="192192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7" name="Table 76"/>
          <p:cNvGraphicFramePr>
            <a:graphicFrameLocks noGrp="1"/>
          </p:cNvGraphicFramePr>
          <p:nvPr/>
        </p:nvGraphicFramePr>
        <p:xfrm>
          <a:off x="5871564" y="1916840"/>
          <a:ext cx="1932320" cy="259588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n-4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n-3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9" name="Table 78"/>
          <p:cNvGraphicFramePr>
            <a:graphicFrameLocks noGrp="1"/>
          </p:cNvGraphicFramePr>
          <p:nvPr/>
        </p:nvGraphicFramePr>
        <p:xfrm>
          <a:off x="5871564" y="1916840"/>
          <a:ext cx="1932320" cy="259080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966160"/>
                <a:gridCol w="96616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Thd</a:t>
                      </a:r>
                      <a:r>
                        <a:rPr lang="en-US" dirty="0" smtClean="0"/>
                        <a:t> 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n-3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n-1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2" name="TextBox 81"/>
          <p:cNvSpPr txBox="1"/>
          <p:nvPr/>
        </p:nvSpPr>
        <p:spPr>
          <a:xfrm>
            <a:off x="5031974" y="2478331"/>
            <a:ext cx="33408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>
                <a:solidFill>
                  <a:srgbClr val="0000FF"/>
                </a:solidFill>
              </a:rPr>
              <a:t>1. Breadth-first theft.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2. Steal one task at a time.</a:t>
            </a:r>
          </a:p>
          <a:p>
            <a:r>
              <a:rPr lang="en-US" sz="2800" i="1" dirty="0" smtClean="0">
                <a:solidFill>
                  <a:srgbClr val="0000FF"/>
                </a:solidFill>
              </a:rPr>
              <a:t>3. Stealing is expensive.</a:t>
            </a:r>
            <a:endParaRPr lang="en-US" sz="2800" i="1" dirty="0">
              <a:solidFill>
                <a:srgbClr val="0000FF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(n-1)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054866" y="4732573"/>
            <a:ext cx="1549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Steal (n-3) 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5451938" y="1216267"/>
            <a:ext cx="2873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Thread-local </a:t>
            </a:r>
            <a:r>
              <a:rPr lang="en-US" sz="2800" dirty="0" err="1" smtClean="0"/>
              <a:t>Deques</a:t>
            </a:r>
            <a:endParaRPr lang="en-US" sz="2800" dirty="0"/>
          </a:p>
        </p:txBody>
      </p:sp>
      <p:grpSp>
        <p:nvGrpSpPr>
          <p:cNvPr id="2" name="Group 34"/>
          <p:cNvGrpSpPr/>
          <p:nvPr/>
        </p:nvGrpSpPr>
        <p:grpSpPr>
          <a:xfrm>
            <a:off x="623871" y="1754215"/>
            <a:ext cx="4291537" cy="3056922"/>
            <a:chOff x="2310182" y="1629181"/>
            <a:chExt cx="4291537" cy="3056922"/>
          </a:xfrm>
        </p:grpSpPr>
        <p:cxnSp>
          <p:nvCxnSpPr>
            <p:cNvPr id="37" name="Straight Arrow Connector 36"/>
            <p:cNvCxnSpPr>
              <a:stCxn id="49" idx="5"/>
              <a:endCxn id="51" idx="0"/>
            </p:cNvCxnSpPr>
            <p:nvPr/>
          </p:nvCxnSpPr>
          <p:spPr>
            <a:xfrm rot="16200000" flipH="1">
              <a:off x="4638097" y="2081715"/>
              <a:ext cx="379630" cy="34684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50" idx="3"/>
              <a:endCxn id="52" idx="0"/>
            </p:cNvCxnSpPr>
            <p:nvPr/>
          </p:nvCxnSpPr>
          <p:spPr>
            <a:xfrm rot="5400000">
              <a:off x="3247966" y="2786988"/>
              <a:ext cx="375169" cy="56339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53" idx="0"/>
            </p:cNvCxnSpPr>
            <p:nvPr/>
          </p:nvCxnSpPr>
          <p:spPr>
            <a:xfrm rot="5400000">
              <a:off x="3796552" y="3080186"/>
              <a:ext cx="349650" cy="2257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51" idx="4"/>
              <a:endCxn id="56" idx="0"/>
            </p:cNvCxnSpPr>
            <p:nvPr/>
          </p:nvCxnSpPr>
          <p:spPr>
            <a:xfrm rot="5400000">
              <a:off x="4802186" y="3069152"/>
              <a:ext cx="312374" cy="8592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51" idx="5"/>
              <a:endCxn id="57" idx="0"/>
            </p:cNvCxnSpPr>
            <p:nvPr/>
          </p:nvCxnSpPr>
          <p:spPr>
            <a:xfrm rot="16200000" flipH="1">
              <a:off x="5340124" y="2787572"/>
              <a:ext cx="400298" cy="5873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52" idx="3"/>
              <a:endCxn id="54" idx="0"/>
            </p:cNvCxnSpPr>
            <p:nvPr/>
          </p:nvCxnSpPr>
          <p:spPr>
            <a:xfrm rot="5400000">
              <a:off x="2554573" y="3810939"/>
              <a:ext cx="482717" cy="24566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52" idx="5"/>
            </p:cNvCxnSpPr>
            <p:nvPr/>
          </p:nvCxnSpPr>
          <p:spPr>
            <a:xfrm rot="16200000" flipH="1">
              <a:off x="3196584" y="3884772"/>
              <a:ext cx="482717" cy="979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79"/>
            <p:cNvGrpSpPr/>
            <p:nvPr/>
          </p:nvGrpSpPr>
          <p:grpSpPr>
            <a:xfrm>
              <a:off x="2310182" y="1629181"/>
              <a:ext cx="4291537" cy="3056922"/>
              <a:chOff x="2310182" y="1629181"/>
              <a:chExt cx="4291537" cy="3056922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4230834" y="1629181"/>
                <a:ext cx="496341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</a:t>
                </a:r>
                <a:endParaRPr lang="en-US" sz="1400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3616656" y="2444955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n-1</a:t>
                </a:r>
                <a:endParaRPr lang="en-US" sz="1400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4654487" y="2444955"/>
                <a:ext cx="693700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821384" y="3256268"/>
                <a:ext cx="66493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n-2</a:t>
                </a:r>
                <a:endParaRPr lang="en-US" sz="1400" dirty="0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616656" y="3266299"/>
                <a:ext cx="68686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2310182" y="4175129"/>
                <a:ext cx="725835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5" name="Oval 9"/>
              <p:cNvSpPr/>
              <p:nvPr/>
            </p:nvSpPr>
            <p:spPr>
              <a:xfrm>
                <a:off x="3153856" y="4175129"/>
                <a:ext cx="66616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4584219" y="3268303"/>
                <a:ext cx="662378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n-3</a:t>
                </a:r>
                <a:endParaRPr lang="en-US" sz="1400" dirty="0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5501480" y="3281397"/>
                <a:ext cx="664937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n-4</a:t>
                </a:r>
                <a:endParaRPr lang="en-US" sz="1400" dirty="0"/>
              </a:p>
            </p:txBody>
          </p:sp>
          <p:cxnSp>
            <p:nvCxnSpPr>
              <p:cNvPr id="58" name="Straight Arrow Connector 57"/>
              <p:cNvCxnSpPr>
                <a:stCxn id="49" idx="3"/>
                <a:endCxn id="50" idx="0"/>
              </p:cNvCxnSpPr>
              <p:nvPr/>
            </p:nvCxnSpPr>
            <p:spPr>
              <a:xfrm rot="5400000">
                <a:off x="3941990" y="2083424"/>
                <a:ext cx="379630" cy="34343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/>
              <p:cNvSpPr/>
              <p:nvPr/>
            </p:nvSpPr>
            <p:spPr>
              <a:xfrm>
                <a:off x="5169429" y="4188119"/>
                <a:ext cx="664519" cy="49798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n-5</a:t>
                </a:r>
                <a:endParaRPr lang="en-US" sz="1400" dirty="0"/>
              </a:p>
            </p:txBody>
          </p:sp>
          <p:cxnSp>
            <p:nvCxnSpPr>
              <p:cNvPr id="60" name="Straight Arrow Connector 59"/>
              <p:cNvCxnSpPr>
                <a:stCxn id="57" idx="3"/>
                <a:endCxn id="59" idx="0"/>
              </p:cNvCxnSpPr>
              <p:nvPr/>
            </p:nvCxnSpPr>
            <p:spPr>
              <a:xfrm rot="5400000">
                <a:off x="5314985" y="3904246"/>
                <a:ext cx="470578" cy="97169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Arrow Connector 60"/>
              <p:cNvCxnSpPr>
                <a:stCxn id="57" idx="5"/>
                <a:endCxn id="66" idx="0"/>
              </p:cNvCxnSpPr>
              <p:nvPr/>
            </p:nvCxnSpPr>
            <p:spPr>
              <a:xfrm rot="16200000" flipH="1">
                <a:off x="5942871" y="3843708"/>
                <a:ext cx="452756" cy="200421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" name="Oval 65"/>
              <p:cNvSpPr/>
              <p:nvPr/>
            </p:nvSpPr>
            <p:spPr>
              <a:xfrm>
                <a:off x="5937200" y="4170297"/>
                <a:ext cx="664519" cy="510974"/>
              </a:xfrm>
              <a:prstGeom prst="ellipse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/>
                  <a:t>n-6</a:t>
                </a:r>
                <a:endParaRPr lang="en-US" sz="1400" dirty="0"/>
              </a:p>
            </p:txBody>
          </p:sp>
        </p:grpSp>
      </p:grpSp>
      <p:sp>
        <p:nvSpPr>
          <p:cNvPr id="67" name="Rectangle 66"/>
          <p:cNvSpPr/>
          <p:nvPr/>
        </p:nvSpPr>
        <p:spPr>
          <a:xfrm>
            <a:off x="519127" y="2478331"/>
            <a:ext cx="2313316" cy="247121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4" name="Group 72"/>
          <p:cNvGrpSpPr/>
          <p:nvPr/>
        </p:nvGrpSpPr>
        <p:grpSpPr>
          <a:xfrm>
            <a:off x="588780" y="3255760"/>
            <a:ext cx="4443194" cy="1662423"/>
            <a:chOff x="588780" y="3255760"/>
            <a:chExt cx="4443194" cy="1662423"/>
          </a:xfrm>
        </p:grpSpPr>
        <p:sp>
          <p:nvSpPr>
            <p:cNvPr id="68" name="Rectangle 67"/>
            <p:cNvSpPr/>
            <p:nvPr/>
          </p:nvSpPr>
          <p:spPr>
            <a:xfrm>
              <a:off x="588780" y="414251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435109" y="415088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849369" y="3255760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415813" y="4167612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235956" y="4162884"/>
              <a:ext cx="796018" cy="750571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0" name="Rectangle 79"/>
          <p:cNvSpPr/>
          <p:nvPr/>
        </p:nvSpPr>
        <p:spPr>
          <a:xfrm>
            <a:off x="2832443" y="2473157"/>
            <a:ext cx="2313316" cy="2471214"/>
          </a:xfrm>
          <a:prstGeom prst="rect">
            <a:avLst/>
          </a:prstGeom>
          <a:solidFill>
            <a:srgbClr val="FFFF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1" name="Rectangle 80"/>
          <p:cNvSpPr/>
          <p:nvPr/>
        </p:nvSpPr>
        <p:spPr>
          <a:xfrm>
            <a:off x="588780" y="4112211"/>
            <a:ext cx="796018" cy="780874"/>
          </a:xfrm>
          <a:prstGeom prst="rect">
            <a:avLst/>
          </a:prstGeom>
          <a:solidFill>
            <a:srgbClr val="FF0000">
              <a:alpha val="1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5" name="Group 87"/>
          <p:cNvGrpSpPr/>
          <p:nvPr/>
        </p:nvGrpSpPr>
        <p:grpSpPr>
          <a:xfrm>
            <a:off x="588780" y="4103201"/>
            <a:ext cx="1658598" cy="799956"/>
            <a:chOff x="588780" y="4103201"/>
            <a:chExt cx="1658598" cy="799956"/>
          </a:xfrm>
        </p:grpSpPr>
        <p:sp>
          <p:nvSpPr>
            <p:cNvPr id="86" name="Rectangle 85"/>
            <p:cNvSpPr/>
            <p:nvPr/>
          </p:nvSpPr>
          <p:spPr>
            <a:xfrm>
              <a:off x="588780" y="4122283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1451360" y="4103201"/>
              <a:ext cx="796018" cy="780874"/>
            </a:xfrm>
            <a:prstGeom prst="rect">
              <a:avLst/>
            </a:prstGeom>
            <a:solidFill>
              <a:srgbClr val="CCFFCC">
                <a:alpha val="16000"/>
              </a:srgb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/>
      <p:bldP spid="83" grpId="1"/>
      <p:bldP spid="84" grpId="0"/>
      <p:bldP spid="84" grpId="1"/>
      <p:bldP spid="85" grpId="0"/>
      <p:bldP spid="85" grpId="1"/>
      <p:bldP spid="67" grpId="0" animBg="1"/>
      <p:bldP spid="67" grpId="1" animBg="1"/>
      <p:bldP spid="80" grpId="0" animBg="1"/>
      <p:bldP spid="80" grpId="1" animBg="1"/>
      <p:bldP spid="81" grpId="0" animBg="1"/>
      <p:bldP spid="8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Drawbacks of Cilk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Scheduling policy is hard-coded</a:t>
            </a:r>
          </a:p>
          <a:p>
            <a:pPr lvl="1"/>
            <a:r>
              <a:rPr lang="en-US" dirty="0" smtClean="0"/>
              <a:t>Tasks cannot have priorities</a:t>
            </a:r>
          </a:p>
          <a:p>
            <a:pPr lvl="1"/>
            <a:r>
              <a:rPr lang="en-US" dirty="0" smtClean="0"/>
              <a:t>Difficult to switch task scheduling policy</a:t>
            </a:r>
          </a:p>
          <a:p>
            <a:r>
              <a:rPr lang="en-US" dirty="0" smtClean="0"/>
              <a:t>Divide and conquer is a must</a:t>
            </a:r>
          </a:p>
          <a:p>
            <a:pPr lvl="1"/>
            <a:r>
              <a:rPr lang="en-US" dirty="0" smtClean="0"/>
              <a:t>Refactoring algorithms a must!</a:t>
            </a:r>
          </a:p>
          <a:p>
            <a:pPr lvl="1"/>
            <a:r>
              <a:rPr lang="en-US" dirty="0" smtClean="0"/>
              <a:t>Otherwise data locality between tasks is not exploited</a:t>
            </a:r>
          </a:p>
          <a:p>
            <a:r>
              <a:rPr lang="en-US" dirty="0" smtClean="0"/>
              <a:t>Fully-strict computation model</a:t>
            </a:r>
          </a:p>
          <a:p>
            <a:pPr lvl="1"/>
            <a:r>
              <a:rPr lang="en-US" dirty="0" smtClean="0"/>
              <a:t>Task graph is always a tree-DAG</a:t>
            </a:r>
          </a:p>
          <a:p>
            <a:pPr lvl="1"/>
            <a:r>
              <a:rPr lang="en-US" dirty="0" smtClean="0"/>
              <a:t>Cannot directly execute general DAG structures</a:t>
            </a:r>
          </a:p>
          <a:p>
            <a:r>
              <a:rPr lang="en-US" dirty="0" smtClean="0"/>
              <a:t>Cannot mix SPMD and task parallelism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An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Library-based solution for task parallelism </a:t>
            </a:r>
          </a:p>
          <a:p>
            <a:pPr lvl="1"/>
            <a:r>
              <a:rPr lang="en-US" dirty="0" smtClean="0"/>
              <a:t>C/C++ APIs</a:t>
            </a:r>
          </a:p>
          <a:p>
            <a:r>
              <a:rPr lang="en-US" dirty="0" smtClean="0"/>
              <a:t>Extends existing task parallel feature-set</a:t>
            </a:r>
          </a:p>
          <a:p>
            <a:pPr lvl="1"/>
            <a:r>
              <a:rPr lang="en-US" dirty="0" smtClean="0"/>
              <a:t>Cilk, Threading Building Blocks (TBB), Fortran M, etc</a:t>
            </a:r>
          </a:p>
          <a:p>
            <a:r>
              <a:rPr lang="en-US" dirty="0" smtClean="0"/>
              <a:t>Fully customizable</a:t>
            </a:r>
          </a:p>
          <a:p>
            <a:pPr lvl="1"/>
            <a:r>
              <a:rPr lang="en-US" dirty="0" smtClean="0"/>
              <a:t>Generic and generative programming principles</a:t>
            </a:r>
          </a:p>
          <a:p>
            <a:pPr lvl="1"/>
            <a:r>
              <a:rPr lang="en-US" dirty="0" smtClean="0"/>
              <a:t>No runtime penalty for customizations</a:t>
            </a:r>
          </a:p>
          <a:p>
            <a:r>
              <a:rPr lang="en-US" dirty="0" smtClean="0"/>
              <a:t>Portable</a:t>
            </a:r>
          </a:p>
          <a:p>
            <a:pPr lvl="1"/>
            <a:r>
              <a:rPr lang="en-US" dirty="0" smtClean="0"/>
              <a:t>Linux, OS X and AIX</a:t>
            </a:r>
          </a:p>
          <a:p>
            <a:pPr lvl="1"/>
            <a:r>
              <a:rPr lang="en-US" dirty="0" smtClean="0"/>
              <a:t>Windows release soon!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PFunc: Feature set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"/>
          </p:nvPr>
        </p:nvGraphicFramePr>
        <p:xfrm>
          <a:off x="457200" y="1337731"/>
          <a:ext cx="8229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5067"/>
                <a:gridCol w="62145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Scheduling Policy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Determines</a:t>
                      </a:r>
                      <a:r>
                        <a:rPr lang="en-US" baseline="0" dirty="0" smtClean="0"/>
                        <a:t> task scheduling (</a:t>
                      </a:r>
                      <a:r>
                        <a:rPr lang="en-US" baseline="0" dirty="0" err="1" smtClean="0"/>
                        <a:t>eg</a:t>
                      </a:r>
                      <a:r>
                        <a:rPr lang="en-US" baseline="0" dirty="0" smtClean="0"/>
                        <a:t>., </a:t>
                      </a:r>
                      <a:r>
                        <a:rPr lang="en-US" baseline="0" dirty="0" err="1" smtClean="0">
                          <a:latin typeface="Monaco"/>
                          <a:cs typeface="Monaco"/>
                        </a:rPr>
                        <a:t>cilkS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Ordering function for the tasks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eg</a:t>
                      </a:r>
                      <a:r>
                        <a:rPr lang="en-US" baseline="0" dirty="0" smtClean="0"/>
                        <a:t>., </a:t>
                      </a:r>
                      <a:r>
                        <a:rPr lang="en-US" baseline="0" dirty="0" err="1" smtClean="0">
                          <a:latin typeface="Monaco"/>
                          <a:cs typeface="Monaco"/>
                        </a:rPr>
                        <a:t>std::less</a:t>
                      </a:r>
                      <a:r>
                        <a:rPr lang="en-US" baseline="0" dirty="0" smtClean="0">
                          <a:latin typeface="Monaco"/>
                          <a:cs typeface="Monaco"/>
                        </a:rPr>
                        <a:t>&lt;int&gt;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Functor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 of the function to be parallelized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8268" y="3413035"/>
            <a:ext cx="7941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Monaco"/>
                <a:cs typeface="Monaco"/>
              </a:rPr>
              <a:t>struct</a:t>
            </a:r>
            <a:r>
              <a:rPr lang="en-US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fibonacci</a:t>
            </a:r>
            <a:r>
              <a:rPr lang="en-US" dirty="0" smtClean="0">
                <a:latin typeface="Monaco"/>
                <a:cs typeface="Monaco"/>
              </a:rPr>
              <a:t>;</a:t>
            </a:r>
            <a:endParaRPr lang="en-US" b="1" dirty="0" smtClean="0">
              <a:latin typeface="Monaco"/>
              <a:cs typeface="Monaco"/>
            </a:endParaRPr>
          </a:p>
          <a:p>
            <a:r>
              <a:rPr lang="en-US" b="1" dirty="0" err="1" smtClean="0">
                <a:latin typeface="Monaco"/>
                <a:cs typeface="Monaco"/>
              </a:rPr>
              <a:t>typedef</a:t>
            </a:r>
            <a:r>
              <a:rPr lang="en-US" b="1" dirty="0" smtClean="0">
                <a:latin typeface="Monaco"/>
                <a:cs typeface="Monaco"/>
              </a:rPr>
              <a:t> </a:t>
            </a:r>
            <a:r>
              <a:rPr lang="en-US" dirty="0" err="1" smtClean="0">
                <a:latin typeface="Monaco"/>
                <a:cs typeface="Monaco"/>
              </a:rPr>
              <a:t>pfunc::generator</a:t>
            </a:r>
            <a:r>
              <a:rPr lang="en-US" dirty="0" smtClean="0">
                <a:latin typeface="Monaco"/>
                <a:cs typeface="Monaco"/>
              </a:rPr>
              <a:t> &lt;</a:t>
            </a:r>
            <a:r>
              <a:rPr lang="en-US" dirty="0" err="1" smtClean="0">
                <a:latin typeface="Monaco"/>
                <a:cs typeface="Monaco"/>
              </a:rPr>
              <a:t>cilkS</a:t>
            </a:r>
            <a:r>
              <a:rPr lang="en-US" dirty="0" smtClean="0">
                <a:latin typeface="Monaco"/>
                <a:cs typeface="Monaco"/>
              </a:rPr>
              <a:t>, // Scheduling policy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</a:t>
            </a:r>
            <a:r>
              <a:rPr lang="en-US" dirty="0" err="1" smtClean="0">
                <a:latin typeface="Monaco"/>
                <a:cs typeface="Monaco"/>
              </a:rPr>
              <a:t>pfunc::use_default</a:t>
            </a:r>
            <a:r>
              <a:rPr lang="en-US" dirty="0" smtClean="0">
                <a:latin typeface="Monaco"/>
                <a:cs typeface="Monaco"/>
              </a:rPr>
              <a:t>, // Compare</a:t>
            </a:r>
          </a:p>
          <a:p>
            <a:r>
              <a:rPr lang="en-US" dirty="0" smtClean="0">
                <a:latin typeface="Monaco"/>
                <a:cs typeface="Monaco"/>
              </a:rPr>
              <a:t>                          </a:t>
            </a:r>
            <a:r>
              <a:rPr lang="en-US" dirty="0" err="1" smtClean="0">
                <a:latin typeface="Monaco"/>
                <a:cs typeface="Monaco"/>
              </a:rPr>
              <a:t>fibonacci</a:t>
            </a:r>
            <a:r>
              <a:rPr lang="en-US" dirty="0" smtClean="0">
                <a:latin typeface="Monaco"/>
                <a:cs typeface="Monaco"/>
              </a:rPr>
              <a:t>&gt; // </a:t>
            </a:r>
            <a:r>
              <a:rPr lang="en-US" dirty="0" err="1" smtClean="0">
                <a:latin typeface="Monaco"/>
                <a:cs typeface="Monaco"/>
              </a:rPr>
              <a:t>Functor</a:t>
            </a:r>
            <a:r>
              <a:rPr lang="en-US" dirty="0" smtClean="0">
                <a:latin typeface="Monaco"/>
                <a:cs typeface="Monaco"/>
              </a:rPr>
              <a:t> </a:t>
            </a:r>
          </a:p>
          <a:p>
            <a:r>
              <a:rPr lang="en-US" dirty="0" smtClean="0">
                <a:latin typeface="Monaco"/>
                <a:cs typeface="Monaco"/>
              </a:rPr>
              <a:t>							   </a:t>
            </a:r>
            <a:r>
              <a:rPr lang="en-US" dirty="0" err="1" smtClean="0">
                <a:latin typeface="Monaco"/>
                <a:cs typeface="Monaco"/>
              </a:rPr>
              <a:t>my_pfunc</a:t>
            </a:r>
            <a:r>
              <a:rPr lang="en-US" dirty="0" smtClean="0">
                <a:latin typeface="Monaco"/>
                <a:cs typeface="Monaco"/>
              </a:rPr>
              <a:t>;</a:t>
            </a:r>
            <a:endParaRPr lang="en-US" dirty="0">
              <a:latin typeface="Monaco"/>
              <a:cs typeface="Monaco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ia09Format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ppt/theme/themeOverride2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16-9-osl-template.potx</Template>
  <TotalTime>475</TotalTime>
  <Words>906</Words>
  <Application>Microsoft Macintosh PowerPoint</Application>
  <PresentationFormat>On-screen Show (4:3)</PresentationFormat>
  <Paragraphs>200</Paragraphs>
  <Slides>11</Slides>
  <Notes>2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Asia09Format</vt:lpstr>
      <vt:lpstr>PFunc: Modern Task Parallelism For Modern High Performance Computing</vt:lpstr>
      <vt:lpstr>Overview</vt:lpstr>
      <vt:lpstr>Motivation</vt:lpstr>
      <vt:lpstr>Task parallelism and Cilk</vt:lpstr>
      <vt:lpstr>Cilk-style parallelization</vt:lpstr>
      <vt:lpstr>Cilk-style parallelization</vt:lpstr>
      <vt:lpstr>Drawbacks of Cilk</vt:lpstr>
      <vt:lpstr>PFunc: An overview</vt:lpstr>
      <vt:lpstr>PFunc: Feature set</vt:lpstr>
      <vt:lpstr>PFunc: Nested types</vt:lpstr>
      <vt:lpstr>Fibonacci numbers</vt:lpstr>
    </vt:vector>
  </TitlesOfParts>
  <Company>Indiana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PFunc: Modern Task Parallelism For Modern High Performance Computing</dc:title>
  <dc:creator>Prabhanjan Kambadur</dc:creator>
  <cp:lastModifiedBy>Prabhanjan Kambadur</cp:lastModifiedBy>
  <cp:revision>46</cp:revision>
  <dcterms:created xsi:type="dcterms:W3CDTF">2009-11-16T16:27:32Z</dcterms:created>
  <dcterms:modified xsi:type="dcterms:W3CDTF">2009-11-17T00:22:37Z</dcterms:modified>
</cp:coreProperties>
</file>

<file path=docProps/thumbnail.jpeg>
</file>